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259" r:id="rId3"/>
    <p:sldId id="307" r:id="rId4"/>
    <p:sldId id="850" r:id="rId5"/>
    <p:sldId id="759" r:id="rId6"/>
    <p:sldId id="866" r:id="rId7"/>
    <p:sldId id="689" r:id="rId8"/>
    <p:sldId id="750" r:id="rId9"/>
    <p:sldId id="867" r:id="rId10"/>
    <p:sldId id="791" r:id="rId11"/>
    <p:sldId id="692" r:id="rId12"/>
    <p:sldId id="868" r:id="rId13"/>
    <p:sldId id="752" r:id="rId14"/>
    <p:sldId id="799" r:id="rId15"/>
    <p:sldId id="870" r:id="rId16"/>
    <p:sldId id="873" r:id="rId17"/>
    <p:sldId id="874" r:id="rId18"/>
    <p:sldId id="877" r:id="rId19"/>
    <p:sldId id="879" r:id="rId20"/>
    <p:sldId id="880" r:id="rId21"/>
    <p:sldId id="869" r:id="rId22"/>
    <p:sldId id="881" r:id="rId23"/>
    <p:sldId id="882" r:id="rId24"/>
    <p:sldId id="883" r:id="rId25"/>
    <p:sldId id="884" r:id="rId26"/>
    <p:sldId id="885" r:id="rId27"/>
    <p:sldId id="886" r:id="rId28"/>
    <p:sldId id="896" r:id="rId29"/>
    <p:sldId id="889" r:id="rId30"/>
    <p:sldId id="895" r:id="rId31"/>
    <p:sldId id="893" r:id="rId32"/>
    <p:sldId id="898" r:id="rId33"/>
    <p:sldId id="899" r:id="rId34"/>
    <p:sldId id="891" r:id="rId35"/>
    <p:sldId id="892" r:id="rId36"/>
    <p:sldId id="897" r:id="rId37"/>
    <p:sldId id="888" r:id="rId38"/>
    <p:sldId id="887" r:id="rId39"/>
    <p:sldId id="871" r:id="rId40"/>
    <p:sldId id="900" r:id="rId41"/>
    <p:sldId id="838" r:id="rId42"/>
    <p:sldId id="901" r:id="rId43"/>
    <p:sldId id="903" r:id="rId44"/>
    <p:sldId id="905" r:id="rId45"/>
    <p:sldId id="90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424242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 autoAdjust="0"/>
    <p:restoredTop sz="94884"/>
  </p:normalViewPr>
  <p:slideViewPr>
    <p:cSldViewPr snapToGrid="0" snapToObjects="1" showGuides="1">
      <p:cViewPr varScale="1">
        <p:scale>
          <a:sx n="143" d="100"/>
          <a:sy n="143" d="100"/>
        </p:scale>
        <p:origin x="224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-teaching-goose/uwb-bootup-git-demo-start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gif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gif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1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-teaching-goose/2022-bootup/tree/main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10" Type="http://schemas.openxmlformats.org/officeDocument/2006/relationships/image" Target="../media/image56.jpe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24.png"/><Relationship Id="rId10" Type="http://schemas.openxmlformats.org/officeDocument/2006/relationships/image" Target="../media/image57.png"/><Relationship Id="rId4" Type="http://schemas.openxmlformats.org/officeDocument/2006/relationships/image" Target="../media/image53.jpe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4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60.png"/><Relationship Id="rId4" Type="http://schemas.openxmlformats.org/officeDocument/2006/relationships/image" Target="../media/image53.jpe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my_cool_project" TargetMode="Externa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forms.gle/z81HitwFXXSqWqoa6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Git/GitHub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3ABE29F3-3EA6-93D7-CFA3-52CFD2C6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7575"/>
            <a:ext cx="2366682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6C714-711F-C020-39C2-1AC3377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478677" y="2454872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646102" y="3024420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9EBC-C485-D3C4-AB5D-66A0ECCD4E11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358C4-8FF2-4234-0060-190DD008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1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762500"/>
            <a:ext cx="887505" cy="116925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273C77"/>
              </a:solidFill>
            </a:endParaRPr>
          </a:p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4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5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6</a:t>
            </a:r>
          </a:p>
          <a:p>
            <a:pPr algn="ctr"/>
            <a:endParaRPr lang="en-US" sz="1400" dirty="0">
              <a:solidFill>
                <a:srgbClr val="273C77"/>
              </a:solidFill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1,2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3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4,5,6</a:t>
              </a:r>
            </a:p>
          </p:txBody>
        </p:sp>
      </p:grp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605121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3BA48-0118-A765-4164-3B315B620F5E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135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F8AE3-A738-893B-8306-7DD831E2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1543663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2642736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167606" y="42725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3741809" y="4002742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266679" y="431471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1485180" y="369900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2584253" y="369900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3691341" y="370222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65751" y="431380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6629254" y="4002741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146990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275433" y="4001837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5899376" y="431380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6578786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A02DCE-D1DC-094D-8AAD-2A05079C077A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3C57D1-8A59-6DB0-C256-CBFE33384D05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8" grpId="0" animBg="1"/>
      <p:bldP spid="19" grpId="0"/>
      <p:bldP spid="46" grpId="0"/>
      <p:bldP spid="47" grpId="0"/>
      <p:bldP spid="57" grpId="0" animBg="1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7004D-0E78-2A1E-88B1-71B79E71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992853"/>
            <a:chOff x="1045038" y="1749559"/>
            <a:chExt cx="5034942" cy="992853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429000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917110"/>
            <a:ext cx="7402790" cy="1204290"/>
            <a:chOff x="1045037" y="4623722"/>
            <a:chExt cx="7402790" cy="120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533427" y="49136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E7D34-FD4A-2C88-91DA-CF52183D0A3D}"/>
              </a:ext>
            </a:extLst>
          </p:cNvPr>
          <p:cNvGrpSpPr/>
          <p:nvPr/>
        </p:nvGrpSpPr>
        <p:grpSpPr>
          <a:xfrm>
            <a:off x="5498761" y="1453222"/>
            <a:ext cx="2473782" cy="2118130"/>
            <a:chOff x="5498761" y="1453222"/>
            <a:chExt cx="2473782" cy="2118130"/>
          </a:xfrm>
        </p:grpSpPr>
        <p:pic>
          <p:nvPicPr>
            <p:cNvPr id="4100" name="Picture 4" descr="Handdrawn Folder Doodle Icon. Hand Drawn Black Sketch. Sign Symbol.  Decoration Element. White Background. Isolated. Flat Design Stock Vector -  Illustration of binder, clip: 129442301">
              <a:extLst>
                <a:ext uri="{FF2B5EF4-FFF2-40B4-BE49-F238E27FC236}">
                  <a16:creationId xmlns:a16="http://schemas.microsoft.com/office/drawing/2014/main" id="{B4BFB655-24CB-1FEC-33C7-9EB364C26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t="15164" r="7060" b="21177"/>
            <a:stretch/>
          </p:blipFill>
          <p:spPr bwMode="auto">
            <a:xfrm>
              <a:off x="5498761" y="1453222"/>
              <a:ext cx="1344706" cy="117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80BD9-0F8D-E1CE-6DE0-66940D329696}"/>
                </a:ext>
              </a:extLst>
            </p:cNvPr>
            <p:cNvSpPr txBox="1"/>
            <p:nvPr/>
          </p:nvSpPr>
          <p:spPr>
            <a:xfrm>
              <a:off x="6979194" y="3202020"/>
              <a:ext cx="99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Repo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31AB6D-814C-0068-9D0F-5A8C1A2D206A}"/>
              </a:ext>
            </a:extLst>
          </p:cNvPr>
          <p:cNvSpPr/>
          <p:nvPr/>
        </p:nvSpPr>
        <p:spPr>
          <a:xfrm>
            <a:off x="3901456" y="1389034"/>
            <a:ext cx="788894" cy="1299882"/>
          </a:xfrm>
          <a:prstGeom prst="rightArrow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AE34A-ACEB-FB37-1812-E303E73A422C}"/>
              </a:ext>
            </a:extLst>
          </p:cNvPr>
          <p:cNvGrpSpPr/>
          <p:nvPr/>
        </p:nvGrpSpPr>
        <p:grpSpPr>
          <a:xfrm>
            <a:off x="920650" y="737278"/>
            <a:ext cx="2013007" cy="2838200"/>
            <a:chOff x="1108908" y="2332622"/>
            <a:chExt cx="2013007" cy="2838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560CD-A86E-3AC4-CB5A-E366C5AA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51" r="48604"/>
            <a:stretch/>
          </p:blipFill>
          <p:spPr>
            <a:xfrm>
              <a:off x="1108908" y="2332622"/>
              <a:ext cx="2013007" cy="23716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20862-F71B-87AD-DA9A-8EB9454F212A}"/>
                </a:ext>
              </a:extLst>
            </p:cNvPr>
            <p:cNvSpPr txBox="1"/>
            <p:nvPr/>
          </p:nvSpPr>
          <p:spPr>
            <a:xfrm>
              <a:off x="1262449" y="480149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 folder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87406-E1FE-740A-854D-71742E5E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96" t="7270"/>
          <a:stretch/>
        </p:blipFill>
        <p:spPr>
          <a:xfrm>
            <a:off x="6311587" y="1147856"/>
            <a:ext cx="2072731" cy="108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B40ECF-F6FA-16C8-4D21-FBD1391C2086}"/>
              </a:ext>
            </a:extLst>
          </p:cNvPr>
          <p:cNvGrpSpPr/>
          <p:nvPr/>
        </p:nvGrpSpPr>
        <p:grpSpPr>
          <a:xfrm>
            <a:off x="3901456" y="3496609"/>
            <a:ext cx="3012333" cy="720118"/>
            <a:chOff x="3901456" y="3496609"/>
            <a:chExt cx="3012333" cy="7201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3901456" y="3496609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4247675" y="3970506"/>
              <a:ext cx="2666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Manage this folder as a repo(sitory)!”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10CEE7-0B1A-B15E-00B1-F31277F7B968}"/>
              </a:ext>
            </a:extLst>
          </p:cNvPr>
          <p:cNvGrpSpPr/>
          <p:nvPr/>
        </p:nvGrpSpPr>
        <p:grpSpPr>
          <a:xfrm>
            <a:off x="3901456" y="4461170"/>
            <a:ext cx="2836141" cy="707886"/>
            <a:chOff x="3901456" y="4461170"/>
            <a:chExt cx="2836141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B7C2-5490-0F95-7093-0B8474F2E902}"/>
                </a:ext>
              </a:extLst>
            </p:cNvPr>
            <p:cNvSpPr txBox="1"/>
            <p:nvPr/>
          </p:nvSpPr>
          <p:spPr>
            <a:xfrm>
              <a:off x="3901456" y="4461170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6F42-DF08-CA1D-B95A-FD72749D9E7D}"/>
                </a:ext>
              </a:extLst>
            </p:cNvPr>
            <p:cNvSpPr txBox="1"/>
            <p:nvPr/>
          </p:nvSpPr>
          <p:spPr>
            <a:xfrm>
              <a:off x="4295903" y="4922835"/>
              <a:ext cx="2441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Add all the files here to this repo”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D0305-9856-56D8-B268-EA727B8006A9}"/>
              </a:ext>
            </a:extLst>
          </p:cNvPr>
          <p:cNvGrpSpPr/>
          <p:nvPr/>
        </p:nvGrpSpPr>
        <p:grpSpPr>
          <a:xfrm>
            <a:off x="2514273" y="5479311"/>
            <a:ext cx="4638113" cy="902971"/>
            <a:chOff x="2514273" y="5479311"/>
            <a:chExt cx="4638113" cy="902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CA1DE-B3F2-CF31-106F-4E842DB4BBFA}"/>
                </a:ext>
              </a:extLst>
            </p:cNvPr>
            <p:cNvSpPr txBox="1"/>
            <p:nvPr/>
          </p:nvSpPr>
          <p:spPr>
            <a:xfrm>
              <a:off x="2514273" y="5479311"/>
              <a:ext cx="435215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"my first commit"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57DE3-4A6F-E3C9-FF49-51BFBED0914E}"/>
                </a:ext>
              </a:extLst>
            </p:cNvPr>
            <p:cNvSpPr txBox="1"/>
            <p:nvPr/>
          </p:nvSpPr>
          <p:spPr>
            <a:xfrm>
              <a:off x="4428563" y="5982172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 (snapshot) of the repo”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“And use a commit message ’my first commit’”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E440C41-8C9D-47AD-8435-7BF6CDB8385C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50EF3-2049-4AD9-7116-58AA07FFA800}"/>
              </a:ext>
            </a:extLst>
          </p:cNvPr>
          <p:cNvSpPr txBox="1"/>
          <p:nvPr/>
        </p:nvSpPr>
        <p:spPr>
          <a:xfrm>
            <a:off x="618565" y="188259"/>
            <a:ext cx="242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start code </a:t>
            </a:r>
            <a:r>
              <a:rPr lang="en-US" dirty="0">
                <a:hlinkClick r:id="rId8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70F1-74BB-F26E-7900-40F86504CEB3}"/>
              </a:ext>
            </a:extLst>
          </p:cNvPr>
          <p:cNvGrpSpPr/>
          <p:nvPr/>
        </p:nvGrpSpPr>
        <p:grpSpPr>
          <a:xfrm>
            <a:off x="731713" y="2550076"/>
            <a:ext cx="2042170" cy="1148252"/>
            <a:chOff x="731713" y="2233445"/>
            <a:chExt cx="2042170" cy="1148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731713" y="2233445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1020980" y="2827699"/>
              <a:ext cx="1752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Show me what’s changed but not committed since the last commit”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3C243D-8A9C-ECB6-6A74-05B42D4F3097}"/>
              </a:ext>
            </a:extLst>
          </p:cNvPr>
          <p:cNvSpPr txBox="1"/>
          <p:nvPr/>
        </p:nvSpPr>
        <p:spPr>
          <a:xfrm>
            <a:off x="731713" y="156885"/>
            <a:ext cx="1484445" cy="369332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unit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082BB-6425-8D03-3B08-3164465A384B}"/>
              </a:ext>
            </a:extLst>
          </p:cNvPr>
          <p:cNvGrpSpPr/>
          <p:nvPr/>
        </p:nvGrpSpPr>
        <p:grpSpPr>
          <a:xfrm>
            <a:off x="2982602" y="3206907"/>
            <a:ext cx="2771394" cy="2987691"/>
            <a:chOff x="2776414" y="2486864"/>
            <a:chExt cx="2771394" cy="2987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919B7-4014-A42E-7697-169CFCE7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6414" y="2486864"/>
              <a:ext cx="2671206" cy="2733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40C59-6FE6-C065-280C-6ED7FC26BDD2}"/>
                </a:ext>
              </a:extLst>
            </p:cNvPr>
            <p:cNvSpPr txBox="1"/>
            <p:nvPr/>
          </p:nvSpPr>
          <p:spPr>
            <a:xfrm>
              <a:off x="4111196" y="5220639"/>
              <a:ext cx="1436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command line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3A0C3B-6E8C-8A05-84D2-6A9FB1F60C99}"/>
              </a:ext>
            </a:extLst>
          </p:cNvPr>
          <p:cNvGrpSpPr/>
          <p:nvPr/>
        </p:nvGrpSpPr>
        <p:grpSpPr>
          <a:xfrm>
            <a:off x="5981700" y="3206907"/>
            <a:ext cx="2728408" cy="2987691"/>
            <a:chOff x="5981700" y="2486864"/>
            <a:chExt cx="2728408" cy="29876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48423-C23C-4446-333B-9D5C7861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2486864"/>
              <a:ext cx="2728408" cy="2739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9980-24EA-4993-0D60-81733E42FD3D}"/>
                </a:ext>
              </a:extLst>
            </p:cNvPr>
            <p:cNvSpPr txBox="1"/>
            <p:nvPr/>
          </p:nvSpPr>
          <p:spPr>
            <a:xfrm>
              <a:off x="7457842" y="5220639"/>
              <a:ext cx="12522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IDE (CLion)</a:t>
              </a:r>
            </a:p>
          </p:txBody>
        </p:sp>
      </p:grpSp>
      <p:pic>
        <p:nvPicPr>
          <p:cNvPr id="7170" name="Picture 2" descr="Coding GIFs | Tenor">
            <a:extLst>
              <a:ext uri="{FF2B5EF4-FFF2-40B4-BE49-F238E27FC236}">
                <a16:creationId xmlns:a16="http://schemas.microsoft.com/office/drawing/2014/main" id="{245F7DE4-8A20-CE14-71A0-69CB0A0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02" y="156885"/>
            <a:ext cx="2400626" cy="133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3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9980-24EA-4993-0D60-81733E42FD3D}"/>
              </a:ext>
            </a:extLst>
          </p:cNvPr>
          <p:cNvSpPr txBox="1"/>
          <p:nvPr/>
        </p:nvSpPr>
        <p:spPr>
          <a:xfrm>
            <a:off x="7224339" y="3335220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493059" y="2174147"/>
            <a:ext cx="4146007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“add unit tests"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27E67-4BD3-74A9-67A6-CBD3C6D24E55}"/>
              </a:ext>
            </a:extLst>
          </p:cNvPr>
          <p:cNvSpPr txBox="1"/>
          <p:nvPr/>
        </p:nvSpPr>
        <p:spPr>
          <a:xfrm>
            <a:off x="1548604" y="4531070"/>
            <a:ext cx="618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Commit with message ’add unit tests’”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5B739-3622-C61C-F8F8-2B558E98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672" y="2174147"/>
            <a:ext cx="3048000" cy="112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3248942" y="2648671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54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1416424" y="1923320"/>
            <a:ext cx="947695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1630983" y="244090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9F7F3-6A37-ADC2-6050-E05ADACB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8" y="3065661"/>
            <a:ext cx="3787962" cy="147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A4A0C-E42A-926B-4E62-2D364EDB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73" y="1923320"/>
            <a:ext cx="3309333" cy="26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574C4-FAFB-F33D-92E2-E9304CFF73F3}"/>
              </a:ext>
            </a:extLst>
          </p:cNvPr>
          <p:cNvSpPr txBox="1"/>
          <p:nvPr/>
        </p:nvSpPr>
        <p:spPr>
          <a:xfrm>
            <a:off x="7451102" y="4539171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98E8A-1DDA-55B4-5033-23FDED1E6E51}"/>
              </a:ext>
            </a:extLst>
          </p:cNvPr>
          <p:cNvSpPr txBox="1"/>
          <p:nvPr/>
        </p:nvSpPr>
        <p:spPr>
          <a:xfrm>
            <a:off x="1630983" y="5594711"/>
            <a:ext cx="600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Shows me the list of commits so far’”</a:t>
            </a:r>
          </a:p>
        </p:txBody>
      </p:sp>
    </p:spTree>
    <p:extLst>
      <p:ext uri="{BB962C8B-B14F-4D97-AF65-F5344CB8AC3E}">
        <p14:creationId xmlns:p14="http://schemas.microsoft.com/office/powerpoint/2010/main" val="146691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86AC6-564A-8597-4DB1-C0289C8ABC28}"/>
              </a:ext>
            </a:extLst>
          </p:cNvPr>
          <p:cNvGrpSpPr/>
          <p:nvPr/>
        </p:nvGrpSpPr>
        <p:grpSpPr>
          <a:xfrm>
            <a:off x="493059" y="1867456"/>
            <a:ext cx="2400626" cy="1895053"/>
            <a:chOff x="493059" y="1867456"/>
            <a:chExt cx="2400626" cy="18950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3C243D-8A9C-ECB6-6A74-05B42D4F3097}"/>
                </a:ext>
              </a:extLst>
            </p:cNvPr>
            <p:cNvSpPr txBox="1"/>
            <p:nvPr/>
          </p:nvSpPr>
          <p:spPr>
            <a:xfrm>
              <a:off x="1324153" y="3393177"/>
              <a:ext cx="1569532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</a:t>
              </a:r>
            </a:p>
          </p:txBody>
        </p:sp>
        <p:pic>
          <p:nvPicPr>
            <p:cNvPr id="7170" name="Picture 2" descr="Coding GIFs | Tenor">
              <a:extLst>
                <a:ext uri="{FF2B5EF4-FFF2-40B4-BE49-F238E27FC236}">
                  <a16:creationId xmlns:a16="http://schemas.microsoft.com/office/drawing/2014/main" id="{245F7DE4-8A20-CE14-71A0-69CB0A08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79B0E-E389-BEE0-90E3-797CBC60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08" y="439970"/>
            <a:ext cx="4239559" cy="103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1D882-3D2E-EF9C-3AA0-4C33E286C95A}"/>
              </a:ext>
            </a:extLst>
          </p:cNvPr>
          <p:cNvGrpSpPr/>
          <p:nvPr/>
        </p:nvGrpSpPr>
        <p:grpSpPr>
          <a:xfrm>
            <a:off x="419129" y="5710144"/>
            <a:ext cx="3744210" cy="707886"/>
            <a:chOff x="419129" y="5710144"/>
            <a:chExt cx="374421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419129" y="5710144"/>
              <a:ext cx="347627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”finish fib"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0FA02-3700-02A5-0960-DA9D70EAB178}"/>
                </a:ext>
              </a:extLst>
            </p:cNvPr>
            <p:cNvSpPr txBox="1"/>
            <p:nvPr/>
          </p:nvSpPr>
          <p:spPr>
            <a:xfrm>
              <a:off x="2612915" y="6171809"/>
              <a:ext cx="1550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2F4E5-7F6E-47A4-0CEA-28E613EF4979}"/>
              </a:ext>
            </a:extLst>
          </p:cNvPr>
          <p:cNvGrpSpPr/>
          <p:nvPr/>
        </p:nvGrpSpPr>
        <p:grpSpPr>
          <a:xfrm>
            <a:off x="3808108" y="2111618"/>
            <a:ext cx="4239559" cy="2675544"/>
            <a:chOff x="3808108" y="2111618"/>
            <a:chExt cx="4239559" cy="2675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C7106-8D40-59AB-6980-696943B8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108" y="4056723"/>
              <a:ext cx="4239559" cy="730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E62375A-3257-1D0E-7079-428069F98B97}"/>
                </a:ext>
              </a:extLst>
            </p:cNvPr>
            <p:cNvSpPr/>
            <p:nvPr/>
          </p:nvSpPr>
          <p:spPr>
            <a:xfrm rot="5400000">
              <a:off x="5194774" y="2194790"/>
              <a:ext cx="1466225" cy="1299882"/>
            </a:xfrm>
            <a:prstGeom prst="rightArrow">
              <a:avLst/>
            </a:prstGeom>
            <a:solidFill>
              <a:schemeClr val="bg2">
                <a:lumMod val="65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07EF7-62A0-7955-0FE2-5FF2FAC3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56" y="439970"/>
            <a:ext cx="3162300" cy="428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9ED76-DC30-8881-8403-97FDE09F94C7}"/>
              </a:ext>
            </a:extLst>
          </p:cNvPr>
          <p:cNvGrpSpPr/>
          <p:nvPr/>
        </p:nvGrpSpPr>
        <p:grpSpPr>
          <a:xfrm>
            <a:off x="4840249" y="1541183"/>
            <a:ext cx="2625537" cy="439270"/>
            <a:chOff x="5253318" y="1559486"/>
            <a:chExt cx="2625537" cy="439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2DBDE3-BA9D-7667-5452-B41AADC9D914}"/>
                </a:ext>
              </a:extLst>
            </p:cNvPr>
            <p:cNvSpPr/>
            <p:nvPr/>
          </p:nvSpPr>
          <p:spPr>
            <a:xfrm>
              <a:off x="5253318" y="1567740"/>
              <a:ext cx="2625537" cy="43101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2424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0F1758-862E-D2B3-80F7-7D47398DB1A0}"/>
                </a:ext>
              </a:extLst>
            </p:cNvPr>
            <p:cNvSpPr/>
            <p:nvPr/>
          </p:nvSpPr>
          <p:spPr>
            <a:xfrm>
              <a:off x="525331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E6AE4-5A13-D298-0FA2-AA6C2FB07733}"/>
                </a:ext>
              </a:extLst>
            </p:cNvPr>
            <p:cNvSpPr/>
            <p:nvPr/>
          </p:nvSpPr>
          <p:spPr>
            <a:xfrm>
              <a:off x="569258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6084B0-B12A-DF59-B57C-10B0BE4F6363}"/>
                </a:ext>
              </a:extLst>
            </p:cNvPr>
            <p:cNvSpPr/>
            <p:nvPr/>
          </p:nvSpPr>
          <p:spPr>
            <a:xfrm>
              <a:off x="613185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F9F76-8E23-1764-5FEF-DEC164CA17D8}"/>
                </a:ext>
              </a:extLst>
            </p:cNvPr>
            <p:cNvSpPr/>
            <p:nvPr/>
          </p:nvSpPr>
          <p:spPr>
            <a:xfrm>
              <a:off x="6567767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844099-2784-0E19-6A88-2F0F8FF4999D}"/>
                </a:ext>
              </a:extLst>
            </p:cNvPr>
            <p:cNvSpPr/>
            <p:nvPr/>
          </p:nvSpPr>
          <p:spPr>
            <a:xfrm>
              <a:off x="7003676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69D530-6766-9DDF-CA45-4D812CDA8120}"/>
                </a:ext>
              </a:extLst>
            </p:cNvPr>
            <p:cNvSpPr/>
            <p:nvPr/>
          </p:nvSpPr>
          <p:spPr>
            <a:xfrm>
              <a:off x="7439585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5</a:t>
              </a:r>
            </a:p>
          </p:txBody>
        </p:sp>
      </p:grpSp>
      <p:pic>
        <p:nvPicPr>
          <p:cNvPr id="16386" name="Picture 2" descr="Fry Futurama GIF - Fry Futurama Suspicious GIFs">
            <a:extLst>
              <a:ext uri="{FF2B5EF4-FFF2-40B4-BE49-F238E27FC236}">
                <a16:creationId xmlns:a16="http://schemas.microsoft.com/office/drawing/2014/main" id="{6B7D329B-71ED-2AC3-7291-15B6692A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49" y="2578100"/>
            <a:ext cx="1141451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641DAF-70FD-96D3-E6E2-ABC667E60C30}"/>
              </a:ext>
            </a:extLst>
          </p:cNvPr>
          <p:cNvSpPr txBox="1"/>
          <p:nvPr/>
        </p:nvSpPr>
        <p:spPr>
          <a:xfrm>
            <a:off x="4738168" y="3657315"/>
            <a:ext cx="414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E1A"/>
                </a:solidFill>
              </a:rPr>
              <a:t>New Idea: </a:t>
            </a:r>
            <a:r>
              <a:rPr lang="en-US" dirty="0"/>
              <a:t>What if we don’t use the array?</a:t>
            </a:r>
          </a:p>
        </p:txBody>
      </p:sp>
    </p:spTree>
    <p:extLst>
      <p:ext uri="{BB962C8B-B14F-4D97-AF65-F5344CB8AC3E}">
        <p14:creationId xmlns:p14="http://schemas.microsoft.com/office/powerpoint/2010/main" val="4156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/>
              <a:t>Peng Du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Matrix stuff, Matrix Factorization, </a:t>
            </a:r>
            <a:r>
              <a:rPr lang="en-US" b="0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Cloud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&amp;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Edge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Part-time Teaching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342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143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idea? Test it in a new branch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502887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25208" y="3408379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601960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3126830" y="355092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701033" y="328107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225903" y="359304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444404" y="2977339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543477" y="2977339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650565" y="298055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5013004" y="390501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701032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5324975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735559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359502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770086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324975" y="3593046"/>
            <a:ext cx="2263503" cy="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588478" y="3281074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7302655" y="3813643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68509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66915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538010" y="2985033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F511-7A7C-869D-8948-DD9A724FEC25}"/>
              </a:ext>
            </a:extLst>
          </p:cNvPr>
          <p:cNvGrpSpPr/>
          <p:nvPr/>
        </p:nvGrpSpPr>
        <p:grpSpPr>
          <a:xfrm>
            <a:off x="2076162" y="4382477"/>
            <a:ext cx="2433771" cy="722737"/>
            <a:chOff x="1744468" y="4454194"/>
            <a:chExt cx="2433771" cy="7227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96F8BC-9728-7D41-9B14-5A203BA5AE58}"/>
                </a:ext>
              </a:extLst>
            </p:cNvPr>
            <p:cNvSpPr txBox="1"/>
            <p:nvPr/>
          </p:nvSpPr>
          <p:spPr>
            <a:xfrm>
              <a:off x="2391660" y="4680292"/>
              <a:ext cx="178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New idea </a:t>
              </a:r>
              <a:r>
                <a:rPr lang="en-US" dirty="0"/>
                <a:t>branch</a:t>
              </a:r>
            </a:p>
          </p:txBody>
        </p:sp>
        <p:pic>
          <p:nvPicPr>
            <p:cNvPr id="17410" name="Picture 2" descr="New Idea Icon&quot; Images – Browse 10 Stock Photos, Vectors, and ...">
              <a:extLst>
                <a:ext uri="{FF2B5EF4-FFF2-40B4-BE49-F238E27FC236}">
                  <a16:creationId xmlns:a16="http://schemas.microsoft.com/office/drawing/2014/main" id="{7C3AEADC-2D64-B2BA-4544-0ED95BD5C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468" y="4454194"/>
              <a:ext cx="722737" cy="72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New Idea Icon&quot; Images – Browse 10 Stock Photos, Vectors, and ...">
            <a:extLst>
              <a:ext uri="{FF2B5EF4-FFF2-40B4-BE49-F238E27FC236}">
                <a16:creationId xmlns:a16="http://schemas.microsoft.com/office/drawing/2014/main" id="{D5F458F0-0CEE-A8B4-391B-ACBC5C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2714323"/>
            <a:ext cx="722737" cy="7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3" grpId="0"/>
      <p:bldP spid="64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40F05-9260-5674-B23F-97E7AD50BA8B}"/>
              </a:ext>
            </a:extLst>
          </p:cNvPr>
          <p:cNvSpPr txBox="1"/>
          <p:nvPr/>
        </p:nvSpPr>
        <p:spPr>
          <a:xfrm>
            <a:off x="6717670" y="4357594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65DC0-E8F8-D46C-3BB8-2834F8A07D51}"/>
              </a:ext>
            </a:extLst>
          </p:cNvPr>
          <p:cNvGrpSpPr/>
          <p:nvPr/>
        </p:nvGrpSpPr>
        <p:grpSpPr>
          <a:xfrm>
            <a:off x="710978" y="2630394"/>
            <a:ext cx="7259420" cy="3177458"/>
            <a:chOff x="875555" y="3805452"/>
            <a:chExt cx="7259420" cy="31774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71D882-3D2E-EF9C-3AA0-4C33E286C95A}"/>
                </a:ext>
              </a:extLst>
            </p:cNvPr>
            <p:cNvGrpSpPr/>
            <p:nvPr/>
          </p:nvGrpSpPr>
          <p:grpSpPr>
            <a:xfrm>
              <a:off x="875555" y="3805452"/>
              <a:ext cx="3453421" cy="721333"/>
              <a:chOff x="2157265" y="5640866"/>
              <a:chExt cx="3453421" cy="72133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C0749-CECC-7A2A-1472-EC4E651927A4}"/>
                  </a:ext>
                </a:extLst>
              </p:cNvPr>
              <p:cNvSpPr txBox="1"/>
              <p:nvPr/>
            </p:nvSpPr>
            <p:spPr>
              <a:xfrm>
                <a:off x="2157265" y="5640866"/>
                <a:ext cx="3317896" cy="461665"/>
              </a:xfrm>
              <a:prstGeom prst="rect">
                <a:avLst/>
              </a:prstGeom>
              <a:solidFill>
                <a:srgbClr val="01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git checkout -b </a:t>
                </a:r>
                <a:r>
                  <a:rPr lang="en-US" sz="2400" dirty="0" err="1">
                    <a:solidFill>
                      <a:srgbClr val="FFFF00"/>
                    </a:solidFill>
                  </a:rPr>
                  <a:t>new_idea</a:t>
                </a:r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0FA02-3700-02A5-0960-DA9D70EAB178}"/>
                  </a:ext>
                </a:extLst>
              </p:cNvPr>
              <p:cNvSpPr txBox="1"/>
              <p:nvPr/>
            </p:nvSpPr>
            <p:spPr>
              <a:xfrm>
                <a:off x="4396892" y="6115978"/>
                <a:ext cx="1213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solidFill>
                      <a:schemeClr val="bg2">
                        <a:lumMod val="50000"/>
                      </a:schemeClr>
                    </a:solidFill>
                  </a:rPr>
                  <a:t>From command line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0E472-119C-25CF-BAF7-C74D48F7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0924" y="3805452"/>
              <a:ext cx="3187700" cy="172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722B6-2E30-6E00-324C-274E28985FF8}"/>
                </a:ext>
              </a:extLst>
            </p:cNvPr>
            <p:cNvSpPr txBox="1"/>
            <p:nvPr/>
          </p:nvSpPr>
          <p:spPr>
            <a:xfrm>
              <a:off x="1408710" y="6582800"/>
              <a:ext cx="672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424242"/>
                  </a:solidFill>
                </a:rPr>
                <a:t>“Hey Git! Create and switch to a new branch called “</a:t>
              </a:r>
              <a:r>
                <a:rPr lang="en-US" sz="2000" i="1" dirty="0" err="1">
                  <a:solidFill>
                    <a:srgbClr val="424242"/>
                  </a:solidFill>
                </a:rPr>
                <a:t>new_idea</a:t>
              </a:r>
              <a:r>
                <a:rPr lang="en-US" sz="2000" i="1" dirty="0">
                  <a:solidFill>
                    <a:srgbClr val="424242"/>
                  </a:solidFill>
                </a:rPr>
                <a:t>”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4861959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961032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5485902" y="534676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7060105" y="26483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584975" y="57680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7372076" y="888773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7060104" y="146502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196BCF-E054-82A1-3DD1-2A3E66AB64E0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433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A270-E135-49BB-CDFE-3BCEB8EF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48" y="4208789"/>
            <a:ext cx="1466096" cy="20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CEB384-8A5E-D60D-CF69-30A37C886106}"/>
              </a:ext>
            </a:extLst>
          </p:cNvPr>
          <p:cNvGrpSpPr/>
          <p:nvPr/>
        </p:nvGrpSpPr>
        <p:grpSpPr>
          <a:xfrm>
            <a:off x="340659" y="2239509"/>
            <a:ext cx="3756895" cy="1895053"/>
            <a:chOff x="493059" y="1867456"/>
            <a:chExt cx="3756895" cy="189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3F8E-6251-9911-66CF-CE2D8D913A35}"/>
                </a:ext>
              </a:extLst>
            </p:cNvPr>
            <p:cNvSpPr txBox="1"/>
            <p:nvPr/>
          </p:nvSpPr>
          <p:spPr>
            <a:xfrm>
              <a:off x="1324153" y="3393177"/>
              <a:ext cx="2925801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 with new idea</a:t>
              </a:r>
            </a:p>
          </p:txBody>
        </p:sp>
        <p:pic>
          <p:nvPicPr>
            <p:cNvPr id="11" name="Picture 2" descr="Coding GIFs | Tenor">
              <a:extLst>
                <a:ext uri="{FF2B5EF4-FFF2-40B4-BE49-F238E27FC236}">
                  <a16:creationId xmlns:a16="http://schemas.microsoft.com/office/drawing/2014/main" id="{7BC9514F-2AFD-555D-81B1-0690FA9C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0F30852-E58F-E9B0-AFAB-E84DB75A81F1}"/>
              </a:ext>
            </a:extLst>
          </p:cNvPr>
          <p:cNvSpPr/>
          <p:nvPr/>
        </p:nvSpPr>
        <p:spPr>
          <a:xfrm rot="5400000">
            <a:off x="4356876" y="2516043"/>
            <a:ext cx="1466225" cy="1299882"/>
          </a:xfrm>
          <a:prstGeom prst="rightArrow">
            <a:avLst/>
          </a:prstGeom>
          <a:solidFill>
            <a:schemeClr val="bg2">
              <a:lumMod val="6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0EC56-91D2-6E2C-ED3F-C4EC93D4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8" y="5836436"/>
            <a:ext cx="2624417" cy="45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763A6-80F5-42E9-1B77-5B530D1D304E}"/>
              </a:ext>
            </a:extLst>
          </p:cNvPr>
          <p:cNvGrpSpPr/>
          <p:nvPr/>
        </p:nvGrpSpPr>
        <p:grpSpPr>
          <a:xfrm>
            <a:off x="4440048" y="175535"/>
            <a:ext cx="4198566" cy="1944641"/>
            <a:chOff x="4440048" y="175535"/>
            <a:chExt cx="4198566" cy="1944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07EF7-62A0-7955-0FE2-5FF2FAC3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0048" y="175535"/>
              <a:ext cx="1433570" cy="1944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9C1250-95C4-D531-C60D-7C96547D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197" y="1668012"/>
              <a:ext cx="2624417" cy="4521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428FCF-1B5B-14D5-493E-F38D2A170632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0749-CECC-7A2A-1472-EC4E651927A4}"/>
              </a:ext>
            </a:extLst>
          </p:cNvPr>
          <p:cNvSpPr txBox="1"/>
          <p:nvPr/>
        </p:nvSpPr>
        <p:spPr>
          <a:xfrm>
            <a:off x="1892943" y="4542178"/>
            <a:ext cx="5300618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"finish fib with new idea"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3919309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018382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4543252" y="154218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6117455" y="1272341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42325" y="1584313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6429426" y="1896284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6117454" y="2472537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7483674" y="247253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6741397" y="2784508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4593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1615071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2714144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239014" y="126428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3813217" y="99443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38087" y="130640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4125188" y="161837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3813216" y="219463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5179436" y="2194630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4437159" y="2506602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2E9659-A124-217D-BAF4-A66856A95071}"/>
              </a:ext>
            </a:extLst>
          </p:cNvPr>
          <p:cNvSpPr/>
          <p:nvPr/>
        </p:nvSpPr>
        <p:spPr>
          <a:xfrm>
            <a:off x="6091674" y="994435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6C134-1D12-54F1-980B-5ED291B64C1E}"/>
              </a:ext>
            </a:extLst>
          </p:cNvPr>
          <p:cNvCxnSpPr>
            <a:cxnSpLocks/>
            <a:stCxn id="25" idx="6"/>
            <a:endCxn id="4" idx="2"/>
          </p:cNvCxnSpPr>
          <p:nvPr/>
        </p:nvCxnSpPr>
        <p:spPr>
          <a:xfrm>
            <a:off x="4437160" y="1306407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DF84A-F025-844D-7F6A-9025F28DD6BE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5712005" y="1527004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FAA7D9-8AAB-F660-C69C-41C9AED53E38}"/>
              </a:ext>
            </a:extLst>
          </p:cNvPr>
          <p:cNvSpPr txBox="1"/>
          <p:nvPr/>
        </p:nvSpPr>
        <p:spPr>
          <a:xfrm>
            <a:off x="6183048" y="1838974"/>
            <a:ext cx="234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Merge new idea into the main branch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C079D7-C521-471C-3CAF-DE2C410FA5AC}"/>
              </a:ext>
            </a:extLst>
          </p:cNvPr>
          <p:cNvGrpSpPr/>
          <p:nvPr/>
        </p:nvGrpSpPr>
        <p:grpSpPr>
          <a:xfrm>
            <a:off x="1615071" y="3507087"/>
            <a:ext cx="2980203" cy="731815"/>
            <a:chOff x="1917741" y="4102780"/>
            <a:chExt cx="2980203" cy="731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1917741" y="4102780"/>
              <a:ext cx="239604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main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CC4D89-EEF8-107C-1EAA-C5FB42D239DD}"/>
                </a:ext>
              </a:extLst>
            </p:cNvPr>
            <p:cNvSpPr txBox="1"/>
            <p:nvPr/>
          </p:nvSpPr>
          <p:spPr>
            <a:xfrm>
              <a:off x="2501903" y="4588374"/>
              <a:ext cx="2396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Switch back to the main branch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4B820-5E58-465F-609F-993B8679CF7B}"/>
              </a:ext>
            </a:extLst>
          </p:cNvPr>
          <p:cNvGrpSpPr/>
          <p:nvPr/>
        </p:nvGrpSpPr>
        <p:grpSpPr>
          <a:xfrm>
            <a:off x="1615071" y="4735400"/>
            <a:ext cx="4702049" cy="759209"/>
            <a:chOff x="1917741" y="5331093"/>
            <a:chExt cx="4702049" cy="7592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EEA5C-05B3-492C-A78F-1DB088579819}"/>
                </a:ext>
              </a:extLst>
            </p:cNvPr>
            <p:cNvSpPr txBox="1"/>
            <p:nvPr/>
          </p:nvSpPr>
          <p:spPr>
            <a:xfrm>
              <a:off x="1917741" y="5331093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A0B2F-22A3-BA11-AF5A-8A92AA7713AD}"/>
                </a:ext>
              </a:extLst>
            </p:cNvPr>
            <p:cNvSpPr txBox="1"/>
            <p:nvPr/>
          </p:nvSpPr>
          <p:spPr>
            <a:xfrm>
              <a:off x="2566226" y="5844081"/>
              <a:ext cx="405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Merge the code in </a:t>
              </a:r>
              <a:r>
                <a:rPr lang="en-US" sz="1000" i="1" dirty="0" err="1">
                  <a:solidFill>
                    <a:schemeClr val="bg2">
                      <a:lumMod val="50000"/>
                    </a:schemeClr>
                  </a:solidFill>
                </a:rPr>
                <a:t>new_idea</a:t>
              </a:r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branch to the current branch (main)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7C5D94-8C24-A045-8F1F-E1B04DBA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850" y="5632607"/>
            <a:ext cx="3243005" cy="53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EA038-E5A1-CD0A-BD59-CC45B5C9AA64}"/>
              </a:ext>
            </a:extLst>
          </p:cNvPr>
          <p:cNvGrpSpPr/>
          <p:nvPr/>
        </p:nvGrpSpPr>
        <p:grpSpPr>
          <a:xfrm>
            <a:off x="336432" y="1372765"/>
            <a:ext cx="4235568" cy="3764011"/>
            <a:chOff x="4764862" y="2314059"/>
            <a:chExt cx="4235568" cy="37640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5574A-F0F7-9383-BBBD-F602CD04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862" y="2933699"/>
              <a:ext cx="4235568" cy="314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929A7-B2EC-F392-3CF8-05DFEB9ECC5D}"/>
                </a:ext>
              </a:extLst>
            </p:cNvPr>
            <p:cNvSpPr txBox="1"/>
            <p:nvPr/>
          </p:nvSpPr>
          <p:spPr>
            <a:xfrm>
              <a:off x="4764862" y="2314059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AFB20-EEC5-A53B-9383-BBD1B4B0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12" y="968187"/>
            <a:ext cx="3777656" cy="416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E4783-B883-D381-FFB3-D0CC96A10BF4}"/>
              </a:ext>
            </a:extLst>
          </p:cNvPr>
          <p:cNvSpPr txBox="1"/>
          <p:nvPr/>
        </p:nvSpPr>
        <p:spPr>
          <a:xfrm>
            <a:off x="7961479" y="5167793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C5CC5-2EF2-A61A-BC8A-61612698EA0E}"/>
              </a:ext>
            </a:extLst>
          </p:cNvPr>
          <p:cNvSpPr txBox="1"/>
          <p:nvPr/>
        </p:nvSpPr>
        <p:spPr>
          <a:xfrm>
            <a:off x="3250976" y="5167793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81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1259213" y="1174285"/>
            <a:ext cx="4500271" cy="1668542"/>
            <a:chOff x="1008201" y="558224"/>
            <a:chExt cx="4500271" cy="16685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558224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765101"/>
              <a:ext cx="450027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862154" y="3885713"/>
            <a:ext cx="1058495" cy="1093530"/>
            <a:chOff x="6611142" y="3269652"/>
            <a:chExt cx="1058495" cy="1093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11142" y="3901517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1259213" y="4861957"/>
            <a:ext cx="3317896" cy="1058798"/>
            <a:chOff x="1008201" y="4954108"/>
            <a:chExt cx="3317896" cy="1058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4954108"/>
              <a:ext cx="331789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-b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19" name="Picture 2" descr="Coding GIFs | Tenor">
            <a:extLst>
              <a:ext uri="{FF2B5EF4-FFF2-40B4-BE49-F238E27FC236}">
                <a16:creationId xmlns:a16="http://schemas.microsoft.com/office/drawing/2014/main" id="{0F00B839-0169-DB8D-FED3-2B1BCBB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89830"/>
            <a:ext cx="1629661" cy="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e Creation of Adam&quot; by Michelangelo - The God Touching Adam Fresco">
            <a:extLst>
              <a:ext uri="{FF2B5EF4-FFF2-40B4-BE49-F238E27FC236}">
                <a16:creationId xmlns:a16="http://schemas.microsoft.com/office/drawing/2014/main" id="{D1D9426E-40EC-4C8E-F4AF-FD67348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2451166"/>
            <a:ext cx="2597527" cy="1955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54D1D-5DF6-3CD7-03C2-D29E61384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268" y="2423848"/>
            <a:ext cx="4953028" cy="156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70D7F5-3926-B964-0787-BB96BD0FD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2" t="19248" r="3068" b="8163"/>
          <a:stretch/>
        </p:blipFill>
        <p:spPr>
          <a:xfrm>
            <a:off x="7646895" y="1895379"/>
            <a:ext cx="1228165" cy="25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9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614DC7-7EB3-A691-5767-B375C1308C6B}"/>
              </a:ext>
            </a:extLst>
          </p:cNvPr>
          <p:cNvGrpSpPr/>
          <p:nvPr/>
        </p:nvGrpSpPr>
        <p:grpSpPr>
          <a:xfrm>
            <a:off x="775125" y="2675562"/>
            <a:ext cx="7514987" cy="1886389"/>
            <a:chOff x="965890" y="5816772"/>
            <a:chExt cx="7514987" cy="18863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DE919-3F36-F763-C175-EBA57848332A}"/>
                </a:ext>
              </a:extLst>
            </p:cNvPr>
            <p:cNvSpPr txBox="1"/>
            <p:nvPr/>
          </p:nvSpPr>
          <p:spPr>
            <a:xfrm>
              <a:off x="965890" y="5816772"/>
              <a:ext cx="6845657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remote add origin https://</a:t>
              </a:r>
              <a:r>
                <a:rPr lang="en-US" sz="1600" dirty="0" err="1">
                  <a:solidFill>
                    <a:srgbClr val="FFFF00"/>
                  </a:solidFill>
                </a:rPr>
                <a:t>github.com</a:t>
              </a:r>
              <a:r>
                <a:rPr lang="en-US" sz="1600" dirty="0">
                  <a:solidFill>
                    <a:srgbClr val="FFFF00"/>
                  </a:solidFill>
                </a:rPr>
                <a:t>/a-teaching-goose/</a:t>
              </a:r>
              <a:r>
                <a:rPr lang="en-US" sz="1600" dirty="0" err="1">
                  <a:solidFill>
                    <a:srgbClr val="FFFF00"/>
                  </a:solidFill>
                </a:rPr>
                <a:t>my_cool_project.git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CAB0F-6FE1-8BF4-4BE4-229820A5A4FA}"/>
                </a:ext>
              </a:extLst>
            </p:cNvPr>
            <p:cNvSpPr txBox="1"/>
            <p:nvPr/>
          </p:nvSpPr>
          <p:spPr>
            <a:xfrm>
              <a:off x="3864053" y="6379722"/>
              <a:ext cx="46168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2">
                      <a:lumMod val="50000"/>
                    </a:schemeClr>
                  </a:solidFill>
                </a:rPr>
                <a:t>“Hey Git! Connect my local repo to a remote repo with the provided url, and I’ll use  ‘origin’ on my laptop to refer to this remote repo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 &amp;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1583186" y="3429000"/>
            <a:ext cx="653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https://github.com/a-teaching-goose/2022-bootup/tree/main/docs</a:t>
            </a:r>
            <a:endParaRPr lang="en-US" dirty="0"/>
          </a:p>
        </p:txBody>
      </p:sp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6" y="493058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325208">
            <a:off x="2738338" y="1888473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2AC373F6-D543-280D-21ED-433956CB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751938">
            <a:off x="4699635" y="3028805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42868" y="1216226"/>
            <a:ext cx="2714205" cy="1081309"/>
            <a:chOff x="1641381" y="670342"/>
            <a:chExt cx="2714205" cy="10813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783851">
              <a:off x="1797997" y="670342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EA658-51E8-AB8A-D4A1-FC61517EB280}"/>
              </a:ext>
            </a:extLst>
          </p:cNvPr>
          <p:cNvGrpSpPr/>
          <p:nvPr/>
        </p:nvGrpSpPr>
        <p:grpSpPr>
          <a:xfrm rot="19816149">
            <a:off x="5553468" y="4383064"/>
            <a:ext cx="2563522" cy="1092655"/>
            <a:chOff x="1716730" y="735943"/>
            <a:chExt cx="2563522" cy="10926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B94238-9C63-6FDA-0DE3-C1A283893989}"/>
                </a:ext>
              </a:extLst>
            </p:cNvPr>
            <p:cNvSpPr txBox="1"/>
            <p:nvPr/>
          </p:nvSpPr>
          <p:spPr>
            <a:xfrm rot="1783851">
              <a:off x="2357756" y="735943"/>
              <a:ext cx="103586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FFA5-C177-59FE-7466-4875CF49750C}"/>
                </a:ext>
              </a:extLst>
            </p:cNvPr>
            <p:cNvSpPr txBox="1"/>
            <p:nvPr/>
          </p:nvSpPr>
          <p:spPr>
            <a:xfrm>
              <a:off x="1716730" y="1428488"/>
              <a:ext cx="2563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Get what’s in remote repo,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and merge with what I have in my local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464867">
            <a:off x="2843364" y="2530701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59205" y="1900762"/>
            <a:ext cx="2714205" cy="757308"/>
            <a:chOff x="1641381" y="994343"/>
            <a:chExt cx="2714205" cy="757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82225">
              <a:off x="1983765" y="994343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Search icon - Icons8 Flat Color Icons | Free icons">
            <a:extLst>
              <a:ext uri="{FF2B5EF4-FFF2-40B4-BE49-F238E27FC236}">
                <a16:creationId xmlns:a16="http://schemas.microsoft.com/office/drawing/2014/main" id="{CD981E10-6CFC-C403-242F-F7B7727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89" y="1324018"/>
            <a:ext cx="2127702" cy="2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GitHub Key Features Now Free For All Users - Somag News">
            <a:extLst>
              <a:ext uri="{FF2B5EF4-FFF2-40B4-BE49-F238E27FC236}">
                <a16:creationId xmlns:a16="http://schemas.microsoft.com/office/drawing/2014/main" id="{B28A5068-17CF-7701-5BE6-DC34EEF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7620509" y="0"/>
            <a:ext cx="1357537" cy="12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C0547-0F08-A384-6274-1B18931A2FEF}"/>
              </a:ext>
            </a:extLst>
          </p:cNvPr>
          <p:cNvGrpSpPr/>
          <p:nvPr/>
        </p:nvGrpSpPr>
        <p:grpSpPr>
          <a:xfrm>
            <a:off x="1679667" y="2333834"/>
            <a:ext cx="2585560" cy="1842038"/>
            <a:chOff x="1679667" y="2333834"/>
            <a:chExt cx="2585560" cy="1842038"/>
          </a:xfrm>
        </p:grpSpPr>
        <p:pic>
          <p:nvPicPr>
            <p:cNvPr id="11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40330442-0D82-6B1A-7165-19DBB0F2A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464867">
              <a:off x="2447092" y="2333834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AC42-55FA-875E-1207-831E89812EB7}"/>
                </a:ext>
              </a:extLst>
            </p:cNvPr>
            <p:cNvSpPr txBox="1"/>
            <p:nvPr/>
          </p:nvSpPr>
          <p:spPr>
            <a:xfrm rot="19276603">
              <a:off x="1679667" y="2649959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977FA-9C95-45B1-90F2-47576A6C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91" y="3597337"/>
            <a:ext cx="3277618" cy="300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9C56-C88E-ED31-3492-B2B0754C5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56" y="5226669"/>
            <a:ext cx="2163483" cy="137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724314-B9F1-76D9-AD82-49A1F2D3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0817" y="341324"/>
            <a:ext cx="2588558" cy="276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352391" cy="1272324"/>
            <a:chOff x="3911815" y="3752642"/>
            <a:chExt cx="1352391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14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Local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4233756" y="201832"/>
            <a:ext cx="1974507" cy="1035415"/>
            <a:chOff x="3069222" y="397167"/>
            <a:chExt cx="1974507" cy="1035415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8857" y="507710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3069222" y="397167"/>
              <a:ext cx="1381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Remote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4276029" y="1911987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1800000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283845" y="3666067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831732" y="4403336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6055631" y="-39339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E8224562-7D4E-0644-97D2-619053E6B0DD}"/>
              </a:ext>
            </a:extLst>
          </p:cNvPr>
          <p:cNvSpPr/>
          <p:nvPr/>
        </p:nvSpPr>
        <p:spPr>
          <a:xfrm rot="2700000">
            <a:off x="4484311" y="2701694"/>
            <a:ext cx="456615" cy="1269590"/>
          </a:xfrm>
          <a:prstGeom prst="upDown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420C4-1CF2-5AE4-7A07-AD9CF80D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23" y="1399003"/>
            <a:ext cx="2561199" cy="19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79B00-DE08-4FC5-86E0-643B08FDC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88" y="4100350"/>
            <a:ext cx="2524489" cy="1664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86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Git Merge GIF - Git Merge Fighting - Discover &amp; Share GIFs">
            <a:extLst>
              <a:ext uri="{FF2B5EF4-FFF2-40B4-BE49-F238E27FC236}">
                <a16:creationId xmlns:a16="http://schemas.microsoft.com/office/drawing/2014/main" id="{EAA1E1DD-20BD-1E20-590F-038C72E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33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715096" y="1112497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30722" name="Picture 2" descr="Never use git push force - Sal Ferrarello">
            <a:extLst>
              <a:ext uri="{FF2B5EF4-FFF2-40B4-BE49-F238E27FC236}">
                <a16:creationId xmlns:a16="http://schemas.microsoft.com/office/drawing/2014/main" id="{5EC4DA68-BEBB-811A-1145-5FECD6B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73475"/>
            <a:ext cx="3657600" cy="32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7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73FAA-AC00-039B-A91D-25E4AE0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" y="2397480"/>
            <a:ext cx="3048000" cy="85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1B378-D29E-BECA-5420-3F13F715B1CF}"/>
              </a:ext>
            </a:extLst>
          </p:cNvPr>
          <p:cNvSpPr/>
          <p:nvPr/>
        </p:nvSpPr>
        <p:spPr>
          <a:xfrm>
            <a:off x="608320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8B40AC-3947-FF6D-F943-3CA7CBCEC6CE}"/>
              </a:ext>
            </a:extLst>
          </p:cNvPr>
          <p:cNvSpPr/>
          <p:nvPr/>
        </p:nvSpPr>
        <p:spPr>
          <a:xfrm>
            <a:off x="1707393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83DA89-4065-E687-9A0A-786FECAC48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2263" y="344706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E4854E-A5EA-403D-5E45-97FE431706BE}"/>
              </a:ext>
            </a:extLst>
          </p:cNvPr>
          <p:cNvSpPr/>
          <p:nvPr/>
        </p:nvSpPr>
        <p:spPr>
          <a:xfrm>
            <a:off x="2806466" y="317721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C5556E-7A03-FBCC-7FA0-F1AD5859EB2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31336" y="34891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BDBA-0E38-47F4-557C-84D493AC63F2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3118437" y="3801159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7ED319-A42B-69A5-C95A-D129A106459E}"/>
              </a:ext>
            </a:extLst>
          </p:cNvPr>
          <p:cNvSpPr/>
          <p:nvPr/>
        </p:nvSpPr>
        <p:spPr>
          <a:xfrm>
            <a:off x="2806465" y="4377412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B712CD-3192-BCBB-4667-87AEAE5772A9}"/>
              </a:ext>
            </a:extLst>
          </p:cNvPr>
          <p:cNvSpPr/>
          <p:nvPr/>
        </p:nvSpPr>
        <p:spPr>
          <a:xfrm>
            <a:off x="4172685" y="437741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463A6-33F0-AB6E-8E46-52C070AFA59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430408" y="4689383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E232EE4-641A-350E-77F2-DF5CF0C1FA1B}"/>
              </a:ext>
            </a:extLst>
          </p:cNvPr>
          <p:cNvSpPr/>
          <p:nvPr/>
        </p:nvSpPr>
        <p:spPr>
          <a:xfrm>
            <a:off x="5084923" y="3177216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B5455-51F1-3E8C-B899-EF128F7DF9B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30409" y="3489188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4CC61-3DBB-EE3B-6CDC-1C35D01B5D3F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4705254" y="3709785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33E285-9E6A-C134-E38E-F71F1BEB7D4A}"/>
              </a:ext>
            </a:extLst>
          </p:cNvPr>
          <p:cNvSpPr txBox="1"/>
          <p:nvPr/>
        </p:nvSpPr>
        <p:spPr>
          <a:xfrm>
            <a:off x="5084923" y="4175054"/>
            <a:ext cx="34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Create a pull request (for merge)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83B15-B3BA-B42E-758C-99E96D5DD7AB}"/>
              </a:ext>
            </a:extLst>
          </p:cNvPr>
          <p:cNvSpPr txBox="1"/>
          <p:nvPr/>
        </p:nvSpPr>
        <p:spPr>
          <a:xfrm>
            <a:off x="5396894" y="4551253"/>
            <a:ext cx="3441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Run all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Code review by colleagues happens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Need someone else would approve this</a:t>
            </a:r>
          </a:p>
        </p:txBody>
      </p:sp>
      <p:pic>
        <p:nvPicPr>
          <p:cNvPr id="22" name="Picture 2" descr="GitHub Key Features Now Free For All Users - Somag News">
            <a:extLst>
              <a:ext uri="{FF2B5EF4-FFF2-40B4-BE49-F238E27FC236}">
                <a16:creationId xmlns:a16="http://schemas.microsoft.com/office/drawing/2014/main" id="{3C1AB24C-F5E5-99E9-2B9F-6ACCDB21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433477" y="1757966"/>
            <a:ext cx="1273916" cy="11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5122" name="Picture 2" descr="How to have effective teamwork: Lessons from pop culture | RingCentral">
            <a:extLst>
              <a:ext uri="{FF2B5EF4-FFF2-40B4-BE49-F238E27FC236}">
                <a16:creationId xmlns:a16="http://schemas.microsoft.com/office/drawing/2014/main" id="{0AC4004F-652D-F4E4-3EF5-27FA25C1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16" y="0"/>
            <a:ext cx="3559984" cy="2002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4D70-578E-3A44-0FFD-38E98847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" y="4548368"/>
            <a:ext cx="4979894" cy="21808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AC5E-CB71-A341-653E-30B8861CBCFA}"/>
              </a:ext>
            </a:extLst>
          </p:cNvPr>
          <p:cNvGrpSpPr/>
          <p:nvPr/>
        </p:nvGrpSpPr>
        <p:grpSpPr>
          <a:xfrm>
            <a:off x="1277855" y="637392"/>
            <a:ext cx="7584141" cy="5234490"/>
            <a:chOff x="1277855" y="637392"/>
            <a:chExt cx="7584141" cy="52344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7AD1-E770-847A-AEA6-B23FD27E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855" y="637392"/>
              <a:ext cx="7584141" cy="4213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3D0466B9-D7C0-DB3D-E5AA-C4C44B3A5533}"/>
                </a:ext>
              </a:extLst>
            </p:cNvPr>
            <p:cNvSpPr/>
            <p:nvPr/>
          </p:nvSpPr>
          <p:spPr>
            <a:xfrm>
              <a:off x="4213411" y="5145741"/>
              <a:ext cx="358589" cy="726141"/>
            </a:xfrm>
            <a:prstGeom prst="upArrow">
              <a:avLst/>
            </a:prstGeom>
            <a:solidFill>
              <a:srgbClr val="E40E1A">
                <a:alpha val="6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BF98DA-C070-8BD4-9528-B9F0C107D15E}"/>
              </a:ext>
            </a:extLst>
          </p:cNvPr>
          <p:cNvSpPr txBox="1"/>
          <p:nvPr/>
        </p:nvSpPr>
        <p:spPr>
          <a:xfrm>
            <a:off x="663388" y="143435"/>
            <a:ext cx="274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finished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279147" y="1930084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4130648" y="4616676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C427F-BDC7-FC94-0DD6-36BB30A3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E2FE86-B7EA-86FA-5F08-80ACB604A8AF}"/>
              </a:ext>
            </a:extLst>
          </p:cNvPr>
          <p:cNvSpPr/>
          <p:nvPr/>
        </p:nvSpPr>
        <p:spPr>
          <a:xfrm>
            <a:off x="967895" y="5248477"/>
            <a:ext cx="623943" cy="623943"/>
          </a:xfrm>
          <a:prstGeom prst="ellipse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86909-6E24-5D7B-89AC-7E8320352534}"/>
              </a:ext>
            </a:extLst>
          </p:cNvPr>
          <p:cNvSpPr txBox="1"/>
          <p:nvPr/>
        </p:nvSpPr>
        <p:spPr>
          <a:xfrm>
            <a:off x="374100" y="6117157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Your new code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5FA9-8F3F-9335-666E-6FC72D926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 b="1"/>
          <a:stretch/>
        </p:blipFill>
        <p:spPr>
          <a:xfrm>
            <a:off x="4937760" y="653904"/>
            <a:ext cx="2095076" cy="165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E098-2284-8A11-6E6D-8E5E9E1D2B45}"/>
              </a:ext>
            </a:extLst>
          </p:cNvPr>
          <p:cNvSpPr txBox="1"/>
          <p:nvPr/>
        </p:nvSpPr>
        <p:spPr>
          <a:xfrm>
            <a:off x="5090694" y="2393707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”production site”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4D7B818-9B7A-8ED7-D48A-1F63F063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9470" y="1714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A9239A-539B-8D9E-BD8D-F55E9B42D9C5}"/>
              </a:ext>
            </a:extLst>
          </p:cNvPr>
          <p:cNvSpPr txBox="1"/>
          <p:nvPr/>
        </p:nvSpPr>
        <p:spPr>
          <a:xfrm>
            <a:off x="7168678" y="1017588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Clients/customers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CAB1-09F1-F591-1C23-A4E41F0D8D16}"/>
              </a:ext>
            </a:extLst>
          </p:cNvPr>
          <p:cNvCxnSpPr>
            <a:cxnSpLocks/>
          </p:cNvCxnSpPr>
          <p:nvPr/>
        </p:nvCxnSpPr>
        <p:spPr>
          <a:xfrm flipV="1">
            <a:off x="1840230" y="5248477"/>
            <a:ext cx="1051560" cy="30650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C4E44E-A2C3-67D0-EA8F-2B20140E7E48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5202592" y="2763039"/>
            <a:ext cx="782706" cy="2396708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B84B2-66A7-6DB3-AFC3-4F44D9A48E50}"/>
              </a:ext>
            </a:extLst>
          </p:cNvPr>
          <p:cNvGrpSpPr/>
          <p:nvPr/>
        </p:nvGrpSpPr>
        <p:grpSpPr>
          <a:xfrm>
            <a:off x="3091958" y="4663748"/>
            <a:ext cx="3268332" cy="1361330"/>
            <a:chOff x="3091958" y="4663748"/>
            <a:chExt cx="3268332" cy="1361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0F792A-4C64-4068-D087-A95AA352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958" y="4663748"/>
              <a:ext cx="2110634" cy="9919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CAC1A7-75F1-A06E-181D-9EC2676E0DD1}"/>
                </a:ext>
              </a:extLst>
            </p:cNvPr>
            <p:cNvSpPr txBox="1"/>
            <p:nvPr/>
          </p:nvSpPr>
          <p:spPr>
            <a:xfrm>
              <a:off x="3166980" y="5655746"/>
              <a:ext cx="319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Tests (unit test, end-to-end 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33F96-1EED-CC12-E542-24F1BCEE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 Workflow (Generic)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A036C3-53A7-8B4D-4009-78304238BE73}"/>
              </a:ext>
            </a:extLst>
          </p:cNvPr>
          <p:cNvSpPr/>
          <p:nvPr/>
        </p:nvSpPr>
        <p:spPr>
          <a:xfrm>
            <a:off x="2023110" y="2458496"/>
            <a:ext cx="801043" cy="67358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85DADA-07DD-CB5D-892C-645DC087DC5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824153" y="2795289"/>
            <a:ext cx="679531" cy="1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A53D-213A-C310-9DE4-D6EC7E5D513D}"/>
              </a:ext>
            </a:extLst>
          </p:cNvPr>
          <p:cNvSpPr/>
          <p:nvPr/>
        </p:nvSpPr>
        <p:spPr>
          <a:xfrm>
            <a:off x="3565687" y="4205718"/>
            <a:ext cx="1032272" cy="58561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Code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Review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B1C97-328D-E8B3-4C62-AAEDB4482148}"/>
              </a:ext>
            </a:extLst>
          </p:cNvPr>
          <p:cNvSpPr/>
          <p:nvPr/>
        </p:nvSpPr>
        <p:spPr>
          <a:xfrm>
            <a:off x="3503684" y="2355237"/>
            <a:ext cx="1156279" cy="88010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Testing</a:t>
            </a:r>
          </a:p>
          <a:p>
            <a:pPr algn="ctr"/>
            <a:r>
              <a:rPr lang="en-US" sz="1050" dirty="0">
                <a:solidFill>
                  <a:schemeClr val="bg2"/>
                </a:solidFill>
              </a:rPr>
              <a:t>(unit test, integration, e2e, etc.)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FBC75D-F1C2-48E2-2EC9-6BBC54B1DF03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3201098" y="1577770"/>
            <a:ext cx="103259" cy="1658192"/>
          </a:xfrm>
          <a:prstGeom prst="bentConnector3">
            <a:avLst>
              <a:gd name="adj1" fmla="val -221385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9DD32-826C-9A13-AE97-9EB524F13DC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081823" y="3235341"/>
            <a:ext cx="1" cy="97037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07E127-D057-B890-7865-E836C7FB9ED1}"/>
              </a:ext>
            </a:extLst>
          </p:cNvPr>
          <p:cNvSpPr/>
          <p:nvPr/>
        </p:nvSpPr>
        <p:spPr>
          <a:xfrm>
            <a:off x="5793397" y="4295001"/>
            <a:ext cx="1032272" cy="407043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Deployment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725E38-030C-51FE-FB5C-D90D6785373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97959" y="4498523"/>
            <a:ext cx="119543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01B93E-0BFD-BCEA-1B62-0025393C032D}"/>
              </a:ext>
            </a:extLst>
          </p:cNvPr>
          <p:cNvSpPr/>
          <p:nvPr/>
        </p:nvSpPr>
        <p:spPr>
          <a:xfrm>
            <a:off x="5935386" y="2281082"/>
            <a:ext cx="974719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Staging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A11A6F-D2F5-D5FB-E14D-8550A0046E94}"/>
              </a:ext>
            </a:extLst>
          </p:cNvPr>
          <p:cNvSpPr/>
          <p:nvPr/>
        </p:nvSpPr>
        <p:spPr>
          <a:xfrm>
            <a:off x="7290362" y="2281082"/>
            <a:ext cx="1271110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Production</a:t>
            </a:r>
            <a:endParaRPr lang="en-US" sz="1400" dirty="0">
              <a:solidFill>
                <a:srgbClr val="262626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E23B56-1716-9214-E9F9-07FFB173927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837844" y="3710101"/>
            <a:ext cx="1056590" cy="11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7762A-15CE-BCB2-E7DF-F6C54A7040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10105" y="2759746"/>
            <a:ext cx="38025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621663-2144-1DD6-5ECC-D1395D291B2E}"/>
              </a:ext>
            </a:extLst>
          </p:cNvPr>
          <p:cNvSpPr/>
          <p:nvPr/>
        </p:nvSpPr>
        <p:spPr>
          <a:xfrm>
            <a:off x="7158150" y="3504498"/>
            <a:ext cx="89244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monitoring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710C-551A-BAF6-6E00-400354E7C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04371" y="3235341"/>
            <a:ext cx="0" cy="269158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213272-BF02-1138-BD43-806281FCE911}"/>
              </a:ext>
            </a:extLst>
          </p:cNvPr>
          <p:cNvSpPr/>
          <p:nvPr/>
        </p:nvSpPr>
        <p:spPr>
          <a:xfrm>
            <a:off x="197194" y="2495122"/>
            <a:ext cx="1096240" cy="600336"/>
          </a:xfrm>
          <a:prstGeom prst="roundRect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262626"/>
                </a:solidFill>
              </a:rPr>
              <a:t>Features &amp;</a:t>
            </a:r>
          </a:p>
          <a:p>
            <a:pPr algn="ctr"/>
            <a:r>
              <a:rPr lang="en-US" sz="1100" dirty="0">
                <a:solidFill>
                  <a:srgbClr val="262626"/>
                </a:solidFill>
              </a:rPr>
              <a:t>Requirement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DDED7-AD2A-7728-C1F1-91DAC24F681B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1293434" y="2795290"/>
            <a:ext cx="72967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E81DA1-DF93-EB96-53C2-F388C5EDC28E}"/>
              </a:ext>
            </a:extLst>
          </p:cNvPr>
          <p:cNvSpPr/>
          <p:nvPr/>
        </p:nvSpPr>
        <p:spPr>
          <a:xfrm>
            <a:off x="2585226" y="3355514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GitHub</a:t>
            </a:r>
            <a:endParaRPr lang="en-US" sz="700" dirty="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FFA2C-A9A3-A7EB-C0AF-28FB04554BB4}"/>
              </a:ext>
            </a:extLst>
          </p:cNvPr>
          <p:cNvSpPr/>
          <p:nvPr/>
        </p:nvSpPr>
        <p:spPr>
          <a:xfrm>
            <a:off x="2585226" y="2994312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</a:t>
            </a:r>
          </a:p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(local)</a:t>
            </a:r>
            <a:endParaRPr lang="en-US" sz="700" dirty="0">
              <a:solidFill>
                <a:schemeClr val="bg2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AF8EED7-9B18-E331-A9E5-97A7DD720AD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2423633" y="3132083"/>
            <a:ext cx="1142055" cy="1366440"/>
          </a:xfrm>
          <a:prstGeom prst="bentConnector2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E8CF53-EE39-30E2-5E23-F43D28C63A4E}"/>
              </a:ext>
            </a:extLst>
          </p:cNvPr>
          <p:cNvSpPr/>
          <p:nvPr/>
        </p:nvSpPr>
        <p:spPr>
          <a:xfrm>
            <a:off x="7388613" y="4192670"/>
            <a:ext cx="157275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Live Site </a:t>
            </a:r>
          </a:p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(updates, triage, etc.)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44E92-F66A-A35A-30E5-9684B04ABAD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74989" y="3235341"/>
            <a:ext cx="0" cy="95732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3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2077328" y="4956895"/>
            <a:ext cx="3063274" cy="1066228"/>
            <a:chOff x="1008201" y="781197"/>
            <a:chExt cx="3063274" cy="1066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781197"/>
              <a:ext cx="71205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853119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508871"/>
              <a:ext cx="306327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5050107" y="3532608"/>
            <a:ext cx="2273443" cy="763884"/>
            <a:chOff x="1008201" y="5125911"/>
            <a:chExt cx="2273443" cy="7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5125911"/>
              <a:ext cx="2273443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checkout -b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1834990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merge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BCC92-4471-1347-7382-E76C2A8FCB34}"/>
              </a:ext>
            </a:extLst>
          </p:cNvPr>
          <p:cNvGrpSpPr/>
          <p:nvPr/>
        </p:nvGrpSpPr>
        <p:grpSpPr>
          <a:xfrm>
            <a:off x="2077328" y="3532608"/>
            <a:ext cx="984565" cy="819818"/>
            <a:chOff x="6611142" y="3269652"/>
            <a:chExt cx="984565" cy="8198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BDD37F-B94E-1240-3014-93EFFF95A8F0}"/>
                </a:ext>
              </a:extLst>
            </p:cNvPr>
            <p:cNvSpPr txBox="1"/>
            <p:nvPr/>
          </p:nvSpPr>
          <p:spPr>
            <a:xfrm>
              <a:off x="6611142" y="3269652"/>
              <a:ext cx="984565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push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6E0E13-C7C2-523A-E9BD-08777B8A6888}"/>
                </a:ext>
              </a:extLst>
            </p:cNvPr>
            <p:cNvSpPr txBox="1"/>
            <p:nvPr/>
          </p:nvSpPr>
          <p:spPr>
            <a:xfrm>
              <a:off x="6611142" y="3720138"/>
              <a:ext cx="825867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pull</a:t>
              </a:r>
            </a:p>
          </p:txBody>
        </p:sp>
      </p:grpSp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491663" y="929457"/>
            <a:ext cx="1883384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5940451" y="815406"/>
            <a:ext cx="1463218" cy="1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475224" y="5215812"/>
            <a:ext cx="848326" cy="807311"/>
            <a:chOff x="6605675" y="3269652"/>
            <a:chExt cx="848326" cy="807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842859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05675" y="3707631"/>
              <a:ext cx="760144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832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964725" y="1211126"/>
            <a:ext cx="2268321" cy="13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1215736" y="3486620"/>
            <a:ext cx="1912946" cy="17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Seat Belt Safety Svg Png Icon Free Download (#536752) - OnlineWebFonts.COM">
            <a:extLst>
              <a:ext uri="{FF2B5EF4-FFF2-40B4-BE49-F238E27FC236}">
                <a16:creationId xmlns:a16="http://schemas.microsoft.com/office/drawing/2014/main" id="{271D1DA1-400A-637E-CD88-7AC397CD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03" y="1453308"/>
            <a:ext cx="3186672" cy="37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E9D58-8B19-221F-4CD9-505A57ACE859}"/>
              </a:ext>
            </a:extLst>
          </p:cNvPr>
          <p:cNvSpPr txBox="1"/>
          <p:nvPr/>
        </p:nvSpPr>
        <p:spPr>
          <a:xfrm>
            <a:off x="6893858" y="5551204"/>
            <a:ext cx="13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0000"/>
                </a:solidFill>
              </a:rPr>
              <a:t>#</a:t>
            </a:r>
            <a:r>
              <a:rPr lang="en-US" dirty="0" err="1">
                <a:solidFill>
                  <a:srgbClr val="010000"/>
                </a:solidFill>
              </a:rPr>
              <a:t>CodeSafely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2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5F362-3654-B3E1-20D5-8EC00566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6E98-D5EA-56EC-6266-713D90B15C94}"/>
              </a:ext>
            </a:extLst>
          </p:cNvPr>
          <p:cNvSpPr txBox="1"/>
          <p:nvPr/>
        </p:nvSpPr>
        <p:spPr>
          <a:xfrm>
            <a:off x="3343835" y="23568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https://forms.gle/z81HitwFXXSqWqoa6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Course Evaluation Survey: How To Design It | Sample Questions Included">
            <a:extLst>
              <a:ext uri="{FF2B5EF4-FFF2-40B4-BE49-F238E27FC236}">
                <a16:creationId xmlns:a16="http://schemas.microsoft.com/office/drawing/2014/main" id="{9AAC393F-61A8-BFBD-9F26-BD96D840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350"/>
            <a:ext cx="4643718" cy="24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00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2A811-1D65-D45B-BE3D-5A025480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682558" y="2229139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pic>
        <p:nvPicPr>
          <p:cNvPr id="2050" name="Picture 2" descr="github - Me using git - devRant">
            <a:extLst>
              <a:ext uri="{FF2B5EF4-FFF2-40B4-BE49-F238E27FC236}">
                <a16:creationId xmlns:a16="http://schemas.microsoft.com/office/drawing/2014/main" id="{0E6E87F5-4124-0ABE-1F25-759EFCE8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21" y="202079"/>
            <a:ext cx="2252349" cy="189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6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ate your homework?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555836" y="3075057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865146" y="2197477"/>
            <a:ext cx="2400289" cy="26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6320-E71B-5527-6D50-340C3F7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072824"/>
            <a:ext cx="4625788" cy="991998"/>
          </a:xfrm>
        </p:spPr>
        <p:txBody>
          <a:bodyPr/>
          <a:lstStyle/>
          <a:p>
            <a:r>
              <a:rPr lang="en-US" b="0" dirty="0"/>
              <a:t>Versions, so many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40" y="1568823"/>
            <a:ext cx="2933415" cy="306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" y="3429000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30FE48-B763-C7E7-6C0A-4FDB6CEC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EA905-2154-E1E2-DB5E-D2E4836701DF}"/>
              </a:ext>
            </a:extLst>
          </p:cNvPr>
          <p:cNvSpPr txBox="1"/>
          <p:nvPr/>
        </p:nvSpPr>
        <p:spPr>
          <a:xfrm>
            <a:off x="3025477" y="1581826"/>
            <a:ext cx="2674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0E1A"/>
                </a:solidFill>
              </a:rPr>
              <a:t>Manage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D0F48-DB75-CF4E-3A9F-5FB28436C11B}"/>
              </a:ext>
            </a:extLst>
          </p:cNvPr>
          <p:cNvGrpSpPr/>
          <p:nvPr/>
        </p:nvGrpSpPr>
        <p:grpSpPr>
          <a:xfrm>
            <a:off x="1129774" y="2631336"/>
            <a:ext cx="1709601" cy="2559443"/>
            <a:chOff x="3577038" y="2219910"/>
            <a:chExt cx="1709601" cy="2559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2BD74-C76C-1E14-81A4-663FA7C8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38" y="2511283"/>
              <a:ext cx="1709601" cy="2268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28D3-F6EB-71CA-4B97-086084674CB7}"/>
                </a:ext>
              </a:extLst>
            </p:cNvPr>
            <p:cNvSpPr txBox="1"/>
            <p:nvPr/>
          </p:nvSpPr>
          <p:spPr>
            <a:xfrm>
              <a:off x="3577038" y="2219910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FDFBF6-30DD-94AE-1299-413F63A6BE91}"/>
              </a:ext>
            </a:extLst>
          </p:cNvPr>
          <p:cNvGrpSpPr/>
          <p:nvPr/>
        </p:nvGrpSpPr>
        <p:grpSpPr>
          <a:xfrm>
            <a:off x="5219055" y="2637142"/>
            <a:ext cx="1486545" cy="2582077"/>
            <a:chOff x="1434587" y="2360186"/>
            <a:chExt cx="1486545" cy="2582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658FF-E75C-C6CC-F034-9D799E8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57" y="2645753"/>
              <a:ext cx="1485475" cy="2296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E6504B-5F63-0649-DD98-ACB70BA1FA88}"/>
                </a:ext>
              </a:extLst>
            </p:cNvPr>
            <p:cNvSpPr txBox="1"/>
            <p:nvPr/>
          </p:nvSpPr>
          <p:spPr>
            <a:xfrm>
              <a:off x="1434587" y="2360186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8F179-A462-F390-366A-156CC7EFCDA0}"/>
              </a:ext>
            </a:extLst>
          </p:cNvPr>
          <p:cNvGrpSpPr/>
          <p:nvPr/>
        </p:nvGrpSpPr>
        <p:grpSpPr>
          <a:xfrm>
            <a:off x="1011906" y="5855732"/>
            <a:ext cx="7503458" cy="557883"/>
            <a:chOff x="1086609" y="5170085"/>
            <a:chExt cx="7503458" cy="55788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9BA28-206F-8A25-E314-FA278131D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09" y="5170085"/>
              <a:ext cx="750345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DD6C29-6A6E-B107-99BE-E6F5F0C17C69}"/>
                </a:ext>
              </a:extLst>
            </p:cNvPr>
            <p:cNvSpPr txBox="1"/>
            <p:nvPr/>
          </p:nvSpPr>
          <p:spPr>
            <a:xfrm>
              <a:off x="1580365" y="5312246"/>
              <a:ext cx="9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Monday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E9DB-0AF9-B4B5-59EF-7AF89BD7B156}"/>
                </a:ext>
              </a:extLst>
            </p:cNvPr>
            <p:cNvSpPr txBox="1"/>
            <p:nvPr/>
          </p:nvSpPr>
          <p:spPr>
            <a:xfrm>
              <a:off x="3100180" y="5322959"/>
              <a:ext cx="941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Tuesday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554A95-D537-B501-2691-DB8E95ABE470}"/>
                </a:ext>
              </a:extLst>
            </p:cNvPr>
            <p:cNvSpPr txBox="1"/>
            <p:nvPr/>
          </p:nvSpPr>
          <p:spPr>
            <a:xfrm>
              <a:off x="4722353" y="5358636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Wednesday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7E82-0A99-AB64-5F30-05E62576FD27}"/>
                </a:ext>
              </a:extLst>
            </p:cNvPr>
            <p:cNvSpPr txBox="1"/>
            <p:nvPr/>
          </p:nvSpPr>
          <p:spPr>
            <a:xfrm>
              <a:off x="6693189" y="5346617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Thursday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34FB8E-C027-2778-043D-C8D818D595E3}"/>
              </a:ext>
            </a:extLst>
          </p:cNvPr>
          <p:cNvSpPr txBox="1"/>
          <p:nvPr/>
        </p:nvSpPr>
        <p:spPr>
          <a:xfrm>
            <a:off x="3600950" y="3626446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9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3210" y="2069638"/>
            <a:ext cx="7165166" cy="3174715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>
                <a:solidFill>
                  <a:srgbClr val="E40E1A"/>
                </a:solidFill>
              </a:rPr>
              <a:t>Widely used </a:t>
            </a:r>
            <a:r>
              <a:rPr lang="en-US" sz="2000" b="0" dirty="0"/>
              <a:t>in industry and open-source projects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progress </a:t>
            </a:r>
            <a:r>
              <a:rPr lang="en-US" sz="2000" b="0" dirty="0"/>
              <a:t>(commits)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features </a:t>
            </a:r>
            <a:r>
              <a:rPr lang="en-US" sz="2000" b="0" dirty="0"/>
              <a:t>(branch)</a:t>
            </a:r>
          </a:p>
          <a:p>
            <a:endParaRPr lang="en-US" sz="2000" b="0" dirty="0"/>
          </a:p>
          <a:p>
            <a:r>
              <a:rPr lang="en-US" sz="2000" b="0" dirty="0"/>
              <a:t>Easy to </a:t>
            </a:r>
            <a:r>
              <a:rPr lang="en-US" sz="2000" dirty="0">
                <a:solidFill>
                  <a:srgbClr val="E40E1A"/>
                </a:solidFill>
              </a:rPr>
              <a:t>collaborate</a:t>
            </a:r>
            <a:r>
              <a:rPr lang="en-US" sz="2000" b="0" dirty="0"/>
              <a:t>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5151</TotalTime>
  <Words>937</Words>
  <Application>Microsoft Macintosh PowerPoint</Application>
  <PresentationFormat>On-screen Show (4:3)</PresentationFormat>
  <Paragraphs>258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BootUp – Git/GitHub</vt:lpstr>
      <vt:lpstr>Lecturer</vt:lpstr>
      <vt:lpstr>Code &amp; Docs</vt:lpstr>
      <vt:lpstr>Agenda</vt:lpstr>
      <vt:lpstr>PowerPoint Presentation</vt:lpstr>
      <vt:lpstr>Who ate your homework?</vt:lpstr>
      <vt:lpstr>Versions, so many versions</vt:lpstr>
      <vt:lpstr>Source Control</vt:lpstr>
      <vt:lpstr>Why Git and GitHub</vt:lpstr>
      <vt:lpstr>Source Control</vt:lpstr>
      <vt:lpstr>PowerPoint Presentation</vt:lpstr>
      <vt:lpstr>Source Control:</vt:lpstr>
      <vt:lpstr>Git/GitHub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idea? Test it in a new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Continuous Deployment  Workflow (Generic)</vt:lpstr>
      <vt:lpstr>PowerPoint Presentation</vt:lpstr>
      <vt:lpstr>PowerPoint Presentation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736</cp:revision>
  <cp:lastPrinted>2016-02-10T20:19:12Z</cp:lastPrinted>
  <dcterms:created xsi:type="dcterms:W3CDTF">2014-10-14T00:51:43Z</dcterms:created>
  <dcterms:modified xsi:type="dcterms:W3CDTF">2022-12-24T05:04:14Z</dcterms:modified>
</cp:coreProperties>
</file>